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74"/>
  </p:notesMasterIdLst>
  <p:handoutMasterIdLst>
    <p:handoutMasterId r:id="rId75"/>
  </p:handoutMasterIdLst>
  <p:sldIdLst>
    <p:sldId id="1015" r:id="rId3"/>
    <p:sldId id="918" r:id="rId4"/>
    <p:sldId id="800" r:id="rId5"/>
    <p:sldId id="868" r:id="rId6"/>
    <p:sldId id="869" r:id="rId7"/>
    <p:sldId id="794" r:id="rId8"/>
    <p:sldId id="812" r:id="rId9"/>
    <p:sldId id="814" r:id="rId10"/>
    <p:sldId id="816" r:id="rId11"/>
    <p:sldId id="810" r:id="rId12"/>
    <p:sldId id="817" r:id="rId13"/>
    <p:sldId id="818" r:id="rId14"/>
    <p:sldId id="819" r:id="rId15"/>
    <p:sldId id="1004" r:id="rId16"/>
    <p:sldId id="1005" r:id="rId17"/>
    <p:sldId id="861" r:id="rId18"/>
    <p:sldId id="796" r:id="rId19"/>
    <p:sldId id="824" r:id="rId20"/>
    <p:sldId id="826" r:id="rId21"/>
    <p:sldId id="827" r:id="rId22"/>
    <p:sldId id="828" r:id="rId23"/>
    <p:sldId id="829" r:id="rId24"/>
    <p:sldId id="830" r:id="rId25"/>
    <p:sldId id="831" r:id="rId26"/>
    <p:sldId id="832" r:id="rId27"/>
    <p:sldId id="820" r:id="rId28"/>
    <p:sldId id="833" r:id="rId29"/>
    <p:sldId id="834" r:id="rId30"/>
    <p:sldId id="988" r:id="rId31"/>
    <p:sldId id="681" r:id="rId32"/>
    <p:sldId id="682" r:id="rId33"/>
    <p:sldId id="996" r:id="rId34"/>
    <p:sldId id="997" r:id="rId35"/>
    <p:sldId id="998" r:id="rId36"/>
    <p:sldId id="999" r:id="rId37"/>
    <p:sldId id="1000" r:id="rId38"/>
    <p:sldId id="687" r:id="rId39"/>
    <p:sldId id="864" r:id="rId40"/>
    <p:sldId id="865" r:id="rId41"/>
    <p:sldId id="866" r:id="rId42"/>
    <p:sldId id="872" r:id="rId43"/>
    <p:sldId id="1002" r:id="rId44"/>
    <p:sldId id="1003" r:id="rId45"/>
    <p:sldId id="867" r:id="rId46"/>
    <p:sldId id="870" r:id="rId47"/>
    <p:sldId id="871" r:id="rId48"/>
    <p:sldId id="873" r:id="rId49"/>
    <p:sldId id="874" r:id="rId50"/>
    <p:sldId id="875" r:id="rId51"/>
    <p:sldId id="877" r:id="rId52"/>
    <p:sldId id="878" r:id="rId53"/>
    <p:sldId id="879" r:id="rId54"/>
    <p:sldId id="880" r:id="rId55"/>
    <p:sldId id="881" r:id="rId56"/>
    <p:sldId id="884" r:id="rId57"/>
    <p:sldId id="1006" r:id="rId58"/>
    <p:sldId id="1007" r:id="rId59"/>
    <p:sldId id="1008" r:id="rId60"/>
    <p:sldId id="1009" r:id="rId61"/>
    <p:sldId id="876" r:id="rId62"/>
    <p:sldId id="887" r:id="rId63"/>
    <p:sldId id="888" r:id="rId64"/>
    <p:sldId id="889" r:id="rId65"/>
    <p:sldId id="1010" r:id="rId66"/>
    <p:sldId id="1011" r:id="rId67"/>
    <p:sldId id="1012" r:id="rId68"/>
    <p:sldId id="1013" r:id="rId69"/>
    <p:sldId id="890" r:id="rId70"/>
    <p:sldId id="1014" r:id="rId71"/>
    <p:sldId id="895" r:id="rId72"/>
    <p:sldId id="506" r:id="rId7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121" autoAdjust="0"/>
    <p:restoredTop sz="94816" autoAdjust="0"/>
  </p:normalViewPr>
  <p:slideViewPr>
    <p:cSldViewPr snapToGrid="0" showGuides="1">
      <p:cViewPr varScale="1">
        <p:scale>
          <a:sx n="103" d="100"/>
          <a:sy n="103" d="100"/>
        </p:scale>
        <p:origin x="186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净化迷雾森林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广搜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B94AF739-DC5E-4EA7-8B47-A00A858C2084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骑士林克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的怜悯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(2)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EC1C3C7F-F893-44F2-A21A-8D5AAA60BCB6}" type="par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197AE494-BF80-4F94-84F6-286B928B1340}" type="sib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3C4CBA20-C413-4460-97FB-19783F211F8E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波克布林的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巡逻范围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C1207D8-94AC-43CD-931C-DE164AD3CC30}" type="parTrans" cxnId="{40D60439-649A-4345-8AC6-1978360609B4}">
      <dgm:prSet/>
      <dgm:spPr/>
      <dgm:t>
        <a:bodyPr/>
        <a:lstStyle/>
        <a:p>
          <a:endParaRPr lang="zh-CN" altLang="en-US"/>
        </a:p>
      </dgm:t>
    </dgm:pt>
    <dgm:pt modelId="{A7650B12-B4C1-49B6-A88C-855E5C4F5755}" type="sibTrans" cxnId="{40D60439-649A-4345-8AC6-1978360609B4}">
      <dgm:prSet/>
      <dgm:spPr/>
      <dgm:t>
        <a:bodyPr/>
        <a:lstStyle/>
        <a:p>
          <a:endParaRPr lang="zh-CN" altLang="en-US"/>
        </a:p>
      </dgm:t>
    </dgm:pt>
    <dgm:pt modelId="{25CB8F36-AFE0-4B0B-BA34-291E3B86C1C0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加农的入侵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5E6B2FD-1E25-454D-AC87-F163F3483799}" type="parTrans" cxnId="{B7A4DDF3-2109-42C7-9C97-581B72E1A446}">
      <dgm:prSet/>
      <dgm:spPr/>
      <dgm:t>
        <a:bodyPr/>
        <a:lstStyle/>
        <a:p>
          <a:endParaRPr lang="zh-CN" altLang="en-US"/>
        </a:p>
      </dgm:t>
    </dgm:pt>
    <dgm:pt modelId="{6CA0D106-06D7-4E6B-97B4-F826047EA86F}" type="sibTrans" cxnId="{B7A4DDF3-2109-42C7-9C97-581B72E1A446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259CB7C-47D7-4DCA-B7A2-83B03271E21D}" type="pres">
      <dgm:prSet presAssocID="{20D237AD-2D1F-4481-A390-56C1A4A234E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2627EA-8A61-494F-AE64-ECDBF674EF46}" type="pres">
      <dgm:prSet presAssocID="{9B6AF509-78FF-4A59-9603-56CBBF4637F2}" presName="sibTrans" presStyleCnt="0"/>
      <dgm:spPr/>
    </dgm:pt>
    <dgm:pt modelId="{004F5F93-2EA1-4FB2-AD97-0D450BACD7D4}" type="pres">
      <dgm:prSet presAssocID="{3C4CBA20-C413-4460-97FB-19783F211F8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87B2C2-7AFC-41E9-AE3E-7ACEF5ED4865}" type="pres">
      <dgm:prSet presAssocID="{A7650B12-B4C1-49B6-A88C-855E5C4F5755}" presName="sibTrans" presStyleCnt="0"/>
      <dgm:spPr/>
    </dgm:pt>
    <dgm:pt modelId="{C8B4A047-E39B-422D-8015-5D6E4DB31A7F}" type="pres">
      <dgm:prSet presAssocID="{25CB8F36-AFE0-4B0B-BA34-291E3B86C1C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EC3FB1-E26C-4E7D-A605-41AAC31A675D}" type="pres">
      <dgm:prSet presAssocID="{6CA0D106-06D7-4E6B-97B4-F826047EA86F}" presName="sibTrans" presStyleCnt="0"/>
      <dgm:spPr/>
    </dgm:pt>
    <dgm:pt modelId="{9BDEFA3C-A9F8-4DC5-AB8E-02B79BC6EEAA}" type="pres">
      <dgm:prSet presAssocID="{B94AF739-DC5E-4EA7-8B47-A00A858C208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E01C33-55B1-45D5-9B93-9FBFF9E3F620}" type="presOf" srcId="{3C4CBA20-C413-4460-97FB-19783F211F8E}" destId="{004F5F93-2EA1-4FB2-AD97-0D450BACD7D4}" srcOrd="0" destOrd="0" presId="urn:microsoft.com/office/officeart/2005/8/layout/default"/>
    <dgm:cxn modelId="{3667FE5A-9F4A-4D57-8AC3-BC1E3DF4BFA4}" type="presOf" srcId="{25CB8F36-AFE0-4B0B-BA34-291E3B86C1C0}" destId="{C8B4A047-E39B-422D-8015-5D6E4DB31A7F}" srcOrd="0" destOrd="0" presId="urn:microsoft.com/office/officeart/2005/8/layout/default"/>
    <dgm:cxn modelId="{21B74038-7A17-4DE5-9BC6-2367E61DD21A}" type="presOf" srcId="{B94AF739-DC5E-4EA7-8B47-A00A858C2084}" destId="{9BDEFA3C-A9F8-4DC5-AB8E-02B79BC6EEAA}" srcOrd="0" destOrd="0" presId="urn:microsoft.com/office/officeart/2005/8/layout/default"/>
    <dgm:cxn modelId="{A2B75512-2E90-4CAD-B681-92E841E20A3C}" srcId="{6787E9D6-2A90-4BCA-9917-059667D4BDBC}" destId="{20D237AD-2D1F-4481-A390-56C1A4A234E1}" srcOrd="0" destOrd="0" parTransId="{77A42239-407A-4DA4-92B6-1156C06B96B4}" sibTransId="{9B6AF509-78FF-4A59-9603-56CBBF4637F2}"/>
    <dgm:cxn modelId="{990BF27E-A80D-4C23-B888-4BC94609A2DB}" srcId="{6787E9D6-2A90-4BCA-9917-059667D4BDBC}" destId="{B94AF739-DC5E-4EA7-8B47-A00A858C2084}" srcOrd="3" destOrd="0" parTransId="{EC1C3C7F-F893-44F2-A21A-8D5AAA60BCB6}" sibTransId="{197AE494-BF80-4F94-84F6-286B928B1340}"/>
    <dgm:cxn modelId="{B7A4DDF3-2109-42C7-9C97-581B72E1A446}" srcId="{6787E9D6-2A90-4BCA-9917-059667D4BDBC}" destId="{25CB8F36-AFE0-4B0B-BA34-291E3B86C1C0}" srcOrd="2" destOrd="0" parTransId="{65E6B2FD-1E25-454D-AC87-F163F3483799}" sibTransId="{6CA0D106-06D7-4E6B-97B4-F826047EA86F}"/>
    <dgm:cxn modelId="{C0DDBBEE-3AE6-4B9D-A48B-FEBCA58DF1F7}" type="presOf" srcId="{20D237AD-2D1F-4481-A390-56C1A4A234E1}" destId="{C259CB7C-47D7-4DCA-B7A2-83B03271E21D}" srcOrd="0" destOrd="0" presId="urn:microsoft.com/office/officeart/2005/8/layout/default"/>
    <dgm:cxn modelId="{40D60439-649A-4345-8AC6-1978360609B4}" srcId="{6787E9D6-2A90-4BCA-9917-059667D4BDBC}" destId="{3C4CBA20-C413-4460-97FB-19783F211F8E}" srcOrd="1" destOrd="0" parTransId="{9C1207D8-94AC-43CD-931C-DE164AD3CC30}" sibTransId="{A7650B12-B4C1-49B6-A88C-855E5C4F5755}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43EE2D6D-E910-408C-9117-ADCC0ED1E681}" type="presParOf" srcId="{D822D75A-238A-426D-A9D3-A664472FE3B0}" destId="{C259CB7C-47D7-4DCA-B7A2-83B03271E21D}" srcOrd="0" destOrd="0" presId="urn:microsoft.com/office/officeart/2005/8/layout/default"/>
    <dgm:cxn modelId="{8C890EA6-FC07-4FD3-BC19-262BA22913D4}" type="presParOf" srcId="{D822D75A-238A-426D-A9D3-A664472FE3B0}" destId="{2F2627EA-8A61-494F-AE64-ECDBF674EF46}" srcOrd="1" destOrd="0" presId="urn:microsoft.com/office/officeart/2005/8/layout/default"/>
    <dgm:cxn modelId="{E3C69635-4FDD-4CDF-9D12-4EFAB8F38F81}" type="presParOf" srcId="{D822D75A-238A-426D-A9D3-A664472FE3B0}" destId="{004F5F93-2EA1-4FB2-AD97-0D450BACD7D4}" srcOrd="2" destOrd="0" presId="urn:microsoft.com/office/officeart/2005/8/layout/default"/>
    <dgm:cxn modelId="{FB486E90-876E-43DF-8423-E26D684EFE9D}" type="presParOf" srcId="{D822D75A-238A-426D-A9D3-A664472FE3B0}" destId="{2E87B2C2-7AFC-41E9-AE3E-7ACEF5ED4865}" srcOrd="3" destOrd="0" presId="urn:microsoft.com/office/officeart/2005/8/layout/default"/>
    <dgm:cxn modelId="{D99E6B94-563A-4ABC-9C14-E042EE210522}" type="presParOf" srcId="{D822D75A-238A-426D-A9D3-A664472FE3B0}" destId="{C8B4A047-E39B-422D-8015-5D6E4DB31A7F}" srcOrd="4" destOrd="0" presId="urn:microsoft.com/office/officeart/2005/8/layout/default"/>
    <dgm:cxn modelId="{D6ECDE15-DEEF-47B8-8D5B-B87F329A9250}" type="presParOf" srcId="{D822D75A-238A-426D-A9D3-A664472FE3B0}" destId="{68EC3FB1-E26C-4E7D-A605-41AAC31A675D}" srcOrd="5" destOrd="0" presId="urn:microsoft.com/office/officeart/2005/8/layout/default"/>
    <dgm:cxn modelId="{8A9F47D2-6B4D-44D1-9C33-0918D24ADA93}" type="presParOf" srcId="{D822D75A-238A-426D-A9D3-A664472FE3B0}" destId="{9BDEFA3C-A9F8-4DC5-AB8E-02B79BC6EEA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6/24/2021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6/24/2021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2021/6/24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q.opengenus.org/pair-in-cpp-st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实践</a:t>
            </a:r>
            <a:endParaRPr lang="en-US" altLang="zh-CN" sz="3600" b="1" dirty="0" smtClean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 smtClean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 smtClean="0">
                <a:solidFill>
                  <a:srgbClr val="FFC000"/>
                </a:solidFill>
              </a:rPr>
              <a:t> </a:t>
            </a:r>
            <a:r>
              <a:rPr lang="en-US" altLang="zh-CN" sz="3600" b="1" cap="none" dirty="0" smtClean="0">
                <a:solidFill>
                  <a:srgbClr val="FFC000"/>
                </a:solidFill>
              </a:rPr>
              <a:t>&amp; lifeboat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FFC000"/>
                </a:solidFill>
              </a:rPr>
              <a:t>2021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年</a:t>
            </a:r>
            <a:r>
              <a:rPr lang="en-US" altLang="zh-CN" sz="3600" b="1" dirty="0">
                <a:solidFill>
                  <a:srgbClr val="FFC000"/>
                </a:solidFill>
              </a:rPr>
              <a:t>6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月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1"/>
                </a:solidFill>
              </a:rPr>
              <a:t>C++</a:t>
            </a:r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</a:p>
        </p:txBody>
      </p:sp>
    </p:spTree>
    <p:extLst>
      <p:ext uri="{BB962C8B-B14F-4D97-AF65-F5344CB8AC3E}">
        <p14:creationId xmlns:p14="http://schemas.microsoft.com/office/powerpoint/2010/main" val="2319636273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STL</a:t>
            </a:r>
            <a:r>
              <a:rPr lang="zh-CN" altLang="en-US" dirty="0"/>
              <a:t>中的队列容器</a:t>
            </a:r>
            <a:r>
              <a:rPr lang="en-US" altLang="zh-CN" dirty="0"/>
              <a:t>queue</a:t>
            </a:r>
            <a:endParaRPr lang="zh-CN" altLang="en-US" dirty="0"/>
          </a:p>
        </p:txBody>
      </p:sp>
      <p:pic>
        <p:nvPicPr>
          <p:cNvPr id="2050" name="Picture 2" descr="查看源图像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67" y="1596458"/>
            <a:ext cx="9682324" cy="473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918540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</a:t>
            </a:r>
            <a:r>
              <a:rPr lang="zh-CN" altLang="en-US" dirty="0"/>
              <a:t>的用法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3430"/>
            <a:ext cx="6114899" cy="52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9384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</a:t>
            </a:r>
            <a:r>
              <a:rPr lang="zh-CN" altLang="en-US" dirty="0"/>
              <a:t>的用法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14565"/>
            <a:ext cx="7398857" cy="45356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5712447"/>
            <a:ext cx="7528334" cy="8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7902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</a:t>
            </a:r>
            <a:r>
              <a:rPr lang="zh-CN" altLang="en-US" dirty="0"/>
              <a:t>的用法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27" y="1464469"/>
            <a:ext cx="7528937" cy="42479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491" y="3066371"/>
            <a:ext cx="5837580" cy="36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051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8AFDDC-51FE-43B6-8A04-B561D971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的定义与使用小技巧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205A8F4D-7877-4AAD-AD00-21EB3268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49918"/>
            <a:ext cx="8953675" cy="49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66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23C1502-E8C3-4518-9155-F4E4B1D6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queue&lt;PII&gt;</a:t>
            </a:r>
            <a:r>
              <a:rPr lang="zh-CN" altLang="en-US" dirty="0"/>
              <a:t>的定义与使用小技巧</a:t>
            </a: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xmlns="" id="{1850347D-84E5-4D42-AB58-38FC62AB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627"/>
          <a:stretch/>
        </p:blipFill>
        <p:spPr>
          <a:xfrm>
            <a:off x="449179" y="1922665"/>
            <a:ext cx="10491537" cy="1815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B869EFD-CFE1-4EC6-9624-5C19D2347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" b="38768"/>
          <a:stretch/>
        </p:blipFill>
        <p:spPr>
          <a:xfrm>
            <a:off x="474033" y="4128837"/>
            <a:ext cx="10466683" cy="13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2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广度优先搜索</a:t>
            </a:r>
            <a:r>
              <a:rPr lang="en-US" altLang="zh-CN" sz="6000" dirty="0"/>
              <a:t>BFS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7445692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30180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453782" y="1148387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</a:rPr>
              <a:t>何为广度优先搜索？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1" r="12869" b="-37"/>
          <a:stretch/>
        </p:blipFill>
        <p:spPr>
          <a:xfrm>
            <a:off x="143691" y="2655592"/>
            <a:ext cx="5739435" cy="2826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AB2ED63-8659-4DC8-9E2F-FECB715DE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92"/>
          <a:stretch/>
        </p:blipFill>
        <p:spPr>
          <a:xfrm>
            <a:off x="6096000" y="2655591"/>
            <a:ext cx="5829398" cy="28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2315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广度优先搜索：起点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29547"/>
          <a:stretch/>
        </p:blipFill>
        <p:spPr>
          <a:xfrm>
            <a:off x="606262" y="1274589"/>
            <a:ext cx="4594268" cy="5175196"/>
          </a:xfrm>
        </p:spPr>
      </p:pic>
      <p:pic>
        <p:nvPicPr>
          <p:cNvPr id="5" name="内容占位符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0" b="30548"/>
          <a:stretch/>
        </p:blipFill>
        <p:spPr>
          <a:xfrm>
            <a:off x="5513111" y="1258261"/>
            <a:ext cx="4733463" cy="519152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230038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786806" cy="824549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的邻接顶点入队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visited[A]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标记为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endParaRPr lang="zh-CN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726" y="1200799"/>
            <a:ext cx="4587765" cy="55428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59" y="1200799"/>
            <a:ext cx="4626977" cy="55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5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6600" dirty="0"/>
              <a:t>C++</a:t>
            </a:r>
            <a:r>
              <a:rPr lang="zh-CN" altLang="en-US" sz="6600" dirty="0"/>
              <a:t>小课堂</a:t>
            </a:r>
          </a:p>
        </p:txBody>
      </p:sp>
    </p:spTree>
    <p:extLst>
      <p:ext uri="{BB962C8B-B14F-4D97-AF65-F5344CB8AC3E}">
        <p14:creationId xmlns:p14="http://schemas.microsoft.com/office/powerpoint/2010/main" val="470710460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选择队列顶点</a:t>
            </a:r>
            <a:r>
              <a:rPr lang="en-US" altLang="zh-CN" sz="4000" dirty="0"/>
              <a:t>front();  </a:t>
            </a:r>
            <a:r>
              <a:rPr lang="zh-CN" altLang="en-US" sz="4000" dirty="0"/>
              <a:t>选定顶点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09359"/>
            <a:ext cx="4537870" cy="51398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58" y="1409358"/>
            <a:ext cx="4639356" cy="51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8653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609213" cy="824549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的邻接顶点入队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visited[B]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设为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245" y="1409358"/>
            <a:ext cx="4456226" cy="5123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491" y="1409358"/>
            <a:ext cx="4531295" cy="50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206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609213" cy="82454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顶点移动到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的邻接顶点入队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09358"/>
            <a:ext cx="4643526" cy="5084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735" y="1409358"/>
            <a:ext cx="4592335" cy="50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1956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756170" cy="824549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visited[C]</a:t>
            </a:r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标记为</a:t>
            </a:r>
            <a:r>
              <a:rPr lang="en-US" altLang="zh-CN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；重复以上步骤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841" y="1332480"/>
            <a:ext cx="4591616" cy="51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005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28" y="191520"/>
            <a:ext cx="2828925" cy="3190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897" y="191520"/>
            <a:ext cx="2800350" cy="3219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089" y="191520"/>
            <a:ext cx="2790825" cy="3219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700" y="181995"/>
            <a:ext cx="2781300" cy="3228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28" y="3548063"/>
            <a:ext cx="2819400" cy="3190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372" y="3548063"/>
            <a:ext cx="2809875" cy="3209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089" y="3548063"/>
            <a:ext cx="2819400" cy="3152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1650" y="3490913"/>
            <a:ext cx="28003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491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0" y="1369558"/>
            <a:ext cx="2800350" cy="3171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76" y="1395410"/>
            <a:ext cx="2819400" cy="312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2" y="1379083"/>
            <a:ext cx="2790825" cy="3162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293" y="1395410"/>
            <a:ext cx="2984046" cy="3176239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775758" y="5283299"/>
            <a:ext cx="9756170" cy="824549"/>
          </a:xfrm>
        </p:spPr>
        <p:txBody>
          <a:bodyPr/>
          <a:lstStyle/>
          <a:p>
            <a:pPr algn="ctr"/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抵达终点</a:t>
            </a:r>
            <a:r>
              <a:rPr lang="en-US" altLang="zh-CN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765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广度优先搜索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问题的本质就是让你在一幅「图」中找到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从起点</a:t>
            </a:r>
            <a:r>
              <a:rPr lang="en-US" altLang="zh-CN" dirty="0"/>
              <a:t>start</a:t>
            </a:r>
            <a:r>
              <a:rPr lang="zh-CN" altLang="en-US" dirty="0"/>
              <a:t>到终点</a:t>
            </a:r>
            <a:r>
              <a:rPr lang="en-US" altLang="zh-CN" dirty="0"/>
              <a:t>target</a:t>
            </a:r>
            <a:r>
              <a:rPr lang="zh-CN" altLang="en-US" dirty="0"/>
              <a:t>的最近距离</a:t>
            </a:r>
            <a:endParaRPr lang="en-US" altLang="zh-CN" dirty="0"/>
          </a:p>
          <a:p>
            <a:r>
              <a:rPr lang="zh-CN" altLang="en-US" dirty="0"/>
              <a:t>广搜的典型题目有：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走迷宫类，字符替换类，连连看，九宫格等等</a:t>
            </a:r>
          </a:p>
        </p:txBody>
      </p:sp>
    </p:spTree>
    <p:extLst>
      <p:ext uri="{BB962C8B-B14F-4D97-AF65-F5344CB8AC3E}">
        <p14:creationId xmlns:p14="http://schemas.microsoft.com/office/powerpoint/2010/main" val="30432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</a:t>
            </a:r>
            <a:r>
              <a:rPr lang="zh-CN" altLang="en-US" dirty="0"/>
              <a:t>算法模板</a:t>
            </a:r>
            <a:r>
              <a:rPr lang="en-US" altLang="zh-CN" dirty="0"/>
              <a:t>(</a:t>
            </a:r>
            <a:r>
              <a:rPr lang="zh-CN" altLang="en-US" dirty="0"/>
              <a:t>参考</a:t>
            </a:r>
            <a:r>
              <a:rPr lang="en-US" altLang="zh-CN" dirty="0"/>
              <a:t>Y</a:t>
            </a:r>
            <a:r>
              <a:rPr lang="zh-CN" altLang="en-US" dirty="0"/>
              <a:t>总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152235FB-F4C4-4146-B0C9-BBB119DA9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03632"/>
            <a:ext cx="9606126" cy="531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9634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xmlns="" id="{07A57939-5834-4B47-82AB-51A8C01A2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139"/>
            <a:ext cx="11988571" cy="6585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BDA8024-CC58-4747-B5D2-A4701B2E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849" y="5959112"/>
            <a:ext cx="9810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780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57533" y="5512525"/>
            <a:ext cx="8896811" cy="98678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1 </a:t>
            </a:r>
            <a:r>
              <a:rPr lang="zh-CN" altLang="en-US" sz="5400" dirty="0"/>
              <a:t>净化迷雾森林</a:t>
            </a:r>
            <a:r>
              <a:rPr lang="en-US" altLang="zh-CN" sz="5400" dirty="0"/>
              <a:t>(</a:t>
            </a:r>
            <a:r>
              <a:rPr lang="zh-CN" altLang="en-US" sz="5400" dirty="0"/>
              <a:t>广搜</a:t>
            </a:r>
            <a:r>
              <a:rPr lang="en-US" altLang="zh-CN" sz="5400" dirty="0"/>
              <a:t>)</a:t>
            </a:r>
            <a:endParaRPr lang="zh-CN" altLang="en-US" sz="5400" dirty="0"/>
          </a:p>
        </p:txBody>
      </p:sp>
      <p:pic>
        <p:nvPicPr>
          <p:cNvPr id="4098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31" y="734071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9961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52718" y="54681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b="1" dirty="0" err="1">
                <a:solidFill>
                  <a:schemeClr val="tx1"/>
                </a:solidFill>
              </a:rPr>
              <a:t>stl</a:t>
            </a:r>
            <a:r>
              <a:rPr lang="en-US" altLang="zh-CN" sz="5400" b="1" dirty="0">
                <a:solidFill>
                  <a:schemeClr val="tx1"/>
                </a:solidFill>
              </a:rPr>
              <a:t> </a:t>
            </a:r>
            <a:r>
              <a:rPr lang="zh-CN" altLang="en-US" sz="5400" b="1" dirty="0">
                <a:solidFill>
                  <a:schemeClr val="tx1"/>
                </a:solidFill>
              </a:rPr>
              <a:t>之 </a:t>
            </a:r>
            <a:r>
              <a:rPr lang="en-US" altLang="zh-CN" sz="5400" b="1" dirty="0">
                <a:solidFill>
                  <a:schemeClr val="tx1"/>
                </a:solidFill>
              </a:rPr>
              <a:t>pair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23" y="206828"/>
            <a:ext cx="8163794" cy="50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95863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例题</a:t>
            </a:r>
            <a:r>
              <a:rPr lang="en-US" altLang="zh-CN" sz="4400" dirty="0"/>
              <a:t>2 </a:t>
            </a:r>
            <a:r>
              <a:rPr lang="zh-CN" altLang="en-US" sz="4400" dirty="0"/>
              <a:t>净化迷雾森林</a:t>
            </a:r>
            <a:r>
              <a:rPr lang="en-US" altLang="zh-CN" sz="4400" dirty="0"/>
              <a:t>(BFS</a:t>
            </a:r>
            <a:r>
              <a:rPr lang="zh-CN" altLang="en-US" sz="4400" dirty="0"/>
              <a:t>解法</a:t>
            </a:r>
            <a:r>
              <a:rPr lang="en-US" altLang="zh-CN" sz="4400" dirty="0"/>
              <a:t>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96" y="1158571"/>
            <a:ext cx="10781270" cy="2121193"/>
          </a:xfrm>
          <a:prstGeom prst="rect">
            <a:avLst/>
          </a:prstGeom>
        </p:spPr>
      </p:pic>
      <p:pic>
        <p:nvPicPr>
          <p:cNvPr id="6146" name="Picture 2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99" y="3400925"/>
            <a:ext cx="2226407" cy="332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31" y="3424951"/>
            <a:ext cx="2238993" cy="329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1722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输入输出的编码转换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49" y="1348664"/>
            <a:ext cx="8294436" cy="51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67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86FDBDD-8CBF-4727-992F-229AC4EB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bfs</a:t>
            </a:r>
            <a:r>
              <a:rPr lang="zh-CN" altLang="en-US" dirty="0"/>
              <a:t>算法广搜</a:t>
            </a:r>
            <a:r>
              <a:rPr lang="en-US" altLang="zh-CN" dirty="0"/>
              <a:t>(</a:t>
            </a:r>
            <a:r>
              <a:rPr lang="zh-CN" altLang="en-US" dirty="0"/>
              <a:t>无需回溯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xmlns="" id="{FB3AF411-9236-4C9E-8ED4-10F474B6E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0" y="1261224"/>
            <a:ext cx="10935955" cy="940558"/>
          </a:xfrm>
        </p:spPr>
        <p:txBody>
          <a:bodyPr>
            <a:normAutofit/>
          </a:bodyPr>
          <a:lstStyle/>
          <a:p>
            <a:r>
              <a:rPr lang="zh-CN" altLang="en-US" dirty="0"/>
              <a:t>四个方向的坐标  左</a:t>
            </a:r>
            <a:r>
              <a:rPr lang="en-US" altLang="zh-CN" dirty="0"/>
              <a:t>(-1,0) </a:t>
            </a:r>
            <a:r>
              <a:rPr lang="zh-CN" altLang="en-US" dirty="0"/>
              <a:t>下</a:t>
            </a:r>
            <a:r>
              <a:rPr lang="en-US" altLang="zh-CN" dirty="0"/>
              <a:t> (0,1) </a:t>
            </a:r>
            <a:r>
              <a:rPr lang="zh-CN" altLang="en-US" dirty="0"/>
              <a:t>右</a:t>
            </a:r>
            <a:r>
              <a:rPr lang="en-US" altLang="zh-CN" dirty="0"/>
              <a:t> (1,0) </a:t>
            </a:r>
            <a:r>
              <a:rPr lang="zh-CN" altLang="en-US" dirty="0"/>
              <a:t>上</a:t>
            </a:r>
            <a:r>
              <a:rPr lang="en-US" altLang="zh-CN" dirty="0"/>
              <a:t> (0,-1)</a:t>
            </a:r>
            <a:endParaRPr lang="zh-CN" altLang="en-US" dirty="0"/>
          </a:p>
        </p:txBody>
      </p:sp>
      <p:pic>
        <p:nvPicPr>
          <p:cNvPr id="10" name="Picture 2" descr="image.png">
            <a:extLst>
              <a:ext uri="{FF2B5EF4-FFF2-40B4-BE49-F238E27FC236}">
                <a16:creationId xmlns:a16="http://schemas.microsoft.com/office/drawing/2014/main" xmlns="" id="{B99D8962-ADE6-4704-908D-F2C96B7C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409" y="2400687"/>
            <a:ext cx="2804163" cy="41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6306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9B3C777-7233-499B-81DF-FFFEB5AE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广搜代码（参考</a:t>
            </a:r>
            <a:r>
              <a:rPr lang="en-US" altLang="zh-CN" dirty="0"/>
              <a:t>Y</a:t>
            </a:r>
            <a:r>
              <a:rPr lang="zh-CN" altLang="en-US" dirty="0"/>
              <a:t>总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2BE19D85-486B-4273-B198-279DB61CF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0156"/>
            <a:ext cx="9584720" cy="54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0942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DAA1FC9-6196-4772-86B3-E0D4D67A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queue&lt;PII&gt;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xmlns="" id="{074A00A4-DFC7-4087-9676-6F2D96872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96" y="1660615"/>
            <a:ext cx="10953008" cy="45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4834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4EE9926-7143-4969-B433-DA9B0BB1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89" y="159393"/>
            <a:ext cx="9404723" cy="824549"/>
          </a:xfrm>
        </p:spPr>
        <p:txBody>
          <a:bodyPr/>
          <a:lstStyle/>
          <a:p>
            <a:r>
              <a:rPr lang="zh-CN" altLang="en-US" dirty="0"/>
              <a:t>向四个方向的广搜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ABAFD797-1AB9-4308-8A03-5524F6AAF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689" y="1231106"/>
            <a:ext cx="9704736" cy="55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2992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E7298A-E79E-4980-9932-48925486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记录林克的起点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68DEF7DB-082B-4374-B15D-8307E790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650" y="1303632"/>
            <a:ext cx="7329510" cy="53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9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E6BF4034-3571-4FBA-8C2F-D558A1EFB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25731"/>
            <a:ext cx="9387521" cy="52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7921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9803" y="5421095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48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4800" dirty="0">
                <a:latin typeface="Microsoft YaHei UI" panose="020B0503020204020204" pitchFamily="34" charset="-122"/>
              </a:rPr>
              <a:t>2 </a:t>
            </a:r>
            <a:r>
              <a:rPr lang="zh-CN" altLang="en-US" sz="4800" dirty="0"/>
              <a:t>波克布林的巡逻范围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72" y="389844"/>
            <a:ext cx="8714015" cy="490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48640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Bokoblin</a:t>
            </a:r>
            <a:r>
              <a:rPr lang="zh-CN" altLang="en-US" dirty="0"/>
              <a:t>的巡逻范围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7C636496-4D9D-4261-AD88-1E0315B26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129" y="1245393"/>
            <a:ext cx="9349316" cy="52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37001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40279" y="156125"/>
            <a:ext cx="9404723" cy="824549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pair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719" y="1232763"/>
            <a:ext cx="8890756" cy="20659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43" y="3380310"/>
            <a:ext cx="8857507" cy="33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514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72" y="237770"/>
            <a:ext cx="9665982" cy="824549"/>
          </a:xfrm>
        </p:spPr>
        <p:txBody>
          <a:bodyPr/>
          <a:lstStyle/>
          <a:p>
            <a:r>
              <a:rPr lang="zh-CN" altLang="en-US" dirty="0"/>
              <a:t>格子</a:t>
            </a:r>
            <a:r>
              <a:rPr lang="en-US" altLang="zh-CN" dirty="0" err="1"/>
              <a:t>x,y</a:t>
            </a:r>
            <a:r>
              <a:rPr lang="zh-CN" altLang="en-US" dirty="0"/>
              <a:t>坐标的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数位之和</a:t>
            </a:r>
            <a:r>
              <a:rPr lang="zh-CN" altLang="en-US" dirty="0"/>
              <a:t>必须小于</a:t>
            </a:r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74A4DB88-3BCB-4FAE-A330-E6E481CF9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假如输入：</a:t>
            </a:r>
            <a:r>
              <a:rPr lang="en-US" altLang="zh-CN" dirty="0">
                <a:effectLst/>
              </a:rPr>
              <a:t>k=18, m=40, n=40</a:t>
            </a:r>
          </a:p>
          <a:p>
            <a:r>
              <a:rPr lang="zh-CN" altLang="en-US" dirty="0">
                <a:effectLst/>
              </a:rPr>
              <a:t>则输出是：</a:t>
            </a:r>
            <a:r>
              <a:rPr lang="en-US" altLang="zh-CN" dirty="0">
                <a:effectLst/>
              </a:rPr>
              <a:t>1484</a:t>
            </a:r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根据题意思：当</a:t>
            </a:r>
            <a:r>
              <a:rPr lang="en-US" altLang="zh-CN" dirty="0">
                <a:effectLst/>
              </a:rPr>
              <a:t>k</a:t>
            </a:r>
            <a:r>
              <a:rPr lang="zh-CN" altLang="en-US" dirty="0">
                <a:effectLst/>
              </a:rPr>
              <a:t>为</a:t>
            </a:r>
            <a:r>
              <a:rPr lang="en-US" altLang="zh-CN" dirty="0">
                <a:effectLst/>
              </a:rPr>
              <a:t>18</a:t>
            </a:r>
            <a:r>
              <a:rPr lang="zh-CN" altLang="en-US" dirty="0">
                <a:effectLst/>
              </a:rPr>
              <a:t>时，波克布林能够进入方格（</a:t>
            </a:r>
            <a:r>
              <a:rPr lang="en-US" altLang="zh-CN" dirty="0">
                <a:effectLst/>
              </a:rPr>
              <a:t>35,37</a:t>
            </a:r>
            <a:r>
              <a:rPr lang="zh-CN" altLang="en-US" dirty="0">
                <a:effectLst/>
              </a:rPr>
              <a:t>），因为</a:t>
            </a:r>
            <a:r>
              <a:rPr lang="en-US" altLang="zh-CN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3+5+3+7 = 18</a:t>
            </a:r>
            <a:r>
              <a:rPr lang="zh-CN" altLang="en-US" dirty="0">
                <a:effectLst/>
              </a:rPr>
              <a:t>。 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但是，它不能进入方格（</a:t>
            </a:r>
            <a:r>
              <a:rPr lang="en-US" altLang="zh-CN" dirty="0">
                <a:effectLst/>
              </a:rPr>
              <a:t>35,38</a:t>
            </a:r>
            <a:r>
              <a:rPr lang="zh-CN" altLang="en-US" dirty="0">
                <a:effectLst/>
              </a:rPr>
              <a:t>），因为</a:t>
            </a:r>
            <a:r>
              <a:rPr lang="en-US" altLang="zh-CN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3+5+3+8 = 19</a:t>
            </a:r>
            <a:r>
              <a:rPr lang="zh-CN" altLang="en-US" dirty="0">
                <a:effectLst/>
              </a:rPr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774982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185015"/>
            <a:ext cx="9404723" cy="824549"/>
          </a:xfrm>
        </p:spPr>
        <p:txBody>
          <a:bodyPr/>
          <a:lstStyle/>
          <a:p>
            <a:r>
              <a:rPr lang="zh-CN" altLang="en-US" dirty="0"/>
              <a:t>求数位和函数</a:t>
            </a:r>
            <a:r>
              <a:rPr lang="en-US" altLang="zh-CN" dirty="0" err="1"/>
              <a:t>get_int_sum</a:t>
            </a:r>
            <a:r>
              <a:rPr lang="zh-CN" altLang="en-US" dirty="0"/>
              <a:t>的设计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EE9F8F6A-70CD-4776-87F7-6E3DA71B2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70953"/>
            <a:ext cx="4297075" cy="11924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53247E4-25AF-4856-98E9-DCC426D1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2524762"/>
            <a:ext cx="11133805" cy="359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79275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185015"/>
            <a:ext cx="9750895" cy="824549"/>
          </a:xfrm>
        </p:spPr>
        <p:txBody>
          <a:bodyPr/>
          <a:lstStyle/>
          <a:p>
            <a:r>
              <a:rPr lang="zh-CN" altLang="en-US" sz="4400" dirty="0"/>
              <a:t>求坐标的数位和函数</a:t>
            </a:r>
            <a:r>
              <a:rPr lang="en-US" altLang="zh-CN" sz="4400" dirty="0" err="1"/>
              <a:t>get_pair_sum</a:t>
            </a:r>
            <a:endParaRPr lang="zh-CN" altLang="en-US" sz="44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192F1D2B-ADC7-4315-9287-97BBFF195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2125101"/>
            <a:ext cx="10781616" cy="36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596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7F57A6-0D9F-48E0-9220-8ADEBFAF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37" y="237770"/>
            <a:ext cx="9404723" cy="824549"/>
          </a:xfrm>
        </p:spPr>
        <p:txBody>
          <a:bodyPr/>
          <a:lstStyle/>
          <a:p>
            <a:r>
              <a:rPr lang="zh-CN" altLang="en-US" dirty="0"/>
              <a:t>广搜的判定函数与队列的数据结构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xmlns="" id="{E9E6A33D-70BF-4F81-9E95-AFF71607B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31" r="15639" b="28426"/>
          <a:stretch/>
        </p:blipFill>
        <p:spPr>
          <a:xfrm>
            <a:off x="383237" y="1726725"/>
            <a:ext cx="11252310" cy="25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731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参考代码：</a:t>
            </a:r>
            <a:r>
              <a:rPr lang="en-US" altLang="zh-CN" dirty="0"/>
              <a:t>BFS+</a:t>
            </a:r>
            <a:r>
              <a:rPr lang="zh-CN" altLang="en-US" dirty="0"/>
              <a:t>计数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xmlns="" id="{0722E9C8-6CC3-44F6-94CB-25DC8D278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12" y="1374640"/>
            <a:ext cx="10750886" cy="51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147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1" y="237770"/>
            <a:ext cx="9404723" cy="824549"/>
          </a:xfrm>
        </p:spPr>
        <p:txBody>
          <a:bodyPr/>
          <a:lstStyle/>
          <a:p>
            <a:r>
              <a:rPr lang="en-US" altLang="zh-CN" dirty="0"/>
              <a:t>BFS+</a:t>
            </a:r>
            <a:r>
              <a:rPr lang="zh-CN" altLang="en-US" dirty="0"/>
              <a:t>数位和是否越界的判定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25A02A3-52D5-4C96-A013-E784BB8F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1" y="1138707"/>
            <a:ext cx="9683567" cy="1449747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xmlns="" id="{BFB6FAE1-97AF-428B-9E94-F9204FA77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2684122"/>
            <a:ext cx="9765933" cy="40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8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4</a:t>
            </a:r>
            <a:r>
              <a:rPr lang="zh-CN" altLang="en-US" dirty="0"/>
              <a:t>个方向继续把合法的邻接</a:t>
            </a:r>
            <a:r>
              <a:rPr lang="zh-CN" altLang="en-US"/>
              <a:t>顶点入队</a:t>
            </a:r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xmlns="" id="{5B0EACB1-6835-4261-912E-3367FA277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29001"/>
            <a:ext cx="9825705" cy="51564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D42477A7-809C-47F6-9191-5CDDC862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997" y="5677254"/>
            <a:ext cx="2278003" cy="11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344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</a:t>
            </a:r>
            <a:r>
              <a:rPr lang="en-US" altLang="zh-CN" dirty="0" err="1"/>
              <a:t>bfs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70FB9F6B-0B8D-452E-B17E-C52E44986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639623"/>
            <a:ext cx="10779126" cy="43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016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19200"/>
            <a:ext cx="9764962" cy="54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55510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3 </a:t>
            </a:r>
            <a:r>
              <a:rPr lang="zh-CN" altLang="en-US" sz="6000" dirty="0"/>
              <a:t>加农的入侵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1026" name="Picture 2" descr="OIP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92" y="494445"/>
            <a:ext cx="8425411" cy="472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74039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973" y="123470"/>
            <a:ext cx="9404723" cy="824549"/>
          </a:xfrm>
        </p:spPr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的用法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948019"/>
            <a:ext cx="6980313" cy="5725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00" y="2175928"/>
            <a:ext cx="4212771" cy="30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521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加农的入侵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0604"/>
            <a:ext cx="10569535" cy="49671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03" y="3043092"/>
            <a:ext cx="5603462" cy="32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81533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5809540"/>
            <a:ext cx="9404723" cy="824549"/>
          </a:xfrm>
        </p:spPr>
        <p:txBody>
          <a:bodyPr/>
          <a:lstStyle/>
          <a:p>
            <a:pPr algn="ctr"/>
            <a:r>
              <a:rPr lang="zh-CN" altLang="en-US" dirty="0"/>
              <a:t>标准的广度优先搜索扩散方式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439251"/>
            <a:ext cx="9565670" cy="5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412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994" y="1554956"/>
            <a:ext cx="10427144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7407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1&lt;= X,Y &lt;=100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562" y="1326356"/>
            <a:ext cx="9231291" cy="52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888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起点坐标</a:t>
            </a:r>
            <a:r>
              <a:rPr lang="en-US" altLang="zh-CN" dirty="0"/>
              <a:t>start</a:t>
            </a:r>
            <a:r>
              <a:rPr lang="zh-CN" altLang="en-US" dirty="0"/>
              <a:t>用</a:t>
            </a:r>
            <a:r>
              <a:rPr lang="en-US" altLang="zh-CN" dirty="0"/>
              <a:t>PII</a:t>
            </a:r>
            <a:r>
              <a:rPr lang="zh-CN" altLang="en-US" dirty="0"/>
              <a:t>类型存储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7F1438FE-0912-4633-B37C-ED6432C7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75" y="1079973"/>
            <a:ext cx="5353760" cy="14145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F4F79E8-5934-4756-A7F3-0D968FA47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079" y="1686965"/>
            <a:ext cx="6853112" cy="51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758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输入输出数据的坐标处理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303C9CCE-0BBC-4879-8465-72386C0C3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38426"/>
            <a:ext cx="9766197" cy="1966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94B96C3-3180-4F45-A9CD-81D766F7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71" y="3198022"/>
            <a:ext cx="10524806" cy="9041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B120B6A-F1AA-4362-ACCE-636F66B95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71" y="4102215"/>
            <a:ext cx="9079013" cy="1163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00CCAA4-711E-42F7-A184-A36DCAC1C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29" y="5233277"/>
            <a:ext cx="4119376" cy="16247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F636B7E-DF2B-448F-9D60-CF201A372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390" y="991650"/>
            <a:ext cx="2237936" cy="20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5855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5932A4-BD00-49E3-981A-BCFF483A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方向搜索的</a:t>
            </a:r>
            <a:r>
              <a:rPr lang="en-US" altLang="zh-CN" dirty="0"/>
              <a:t>BFS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3BFEC87E-A965-4E75-9961-AA12B3900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4021"/>
            <a:ext cx="8159875" cy="51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0883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ED089BF-7785-4786-88CC-0FD2ACA8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套用</a:t>
            </a:r>
            <a:r>
              <a:rPr lang="en-US" altLang="zh-CN" dirty="0"/>
              <a:t>BFS</a:t>
            </a:r>
            <a:r>
              <a:rPr lang="zh-CN" altLang="en-US" dirty="0"/>
              <a:t>模板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18ABA3D1-5878-4167-9927-361E1FDF9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332" y="1415340"/>
            <a:ext cx="8575215" cy="51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217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67CD34CF-588F-49F7-8B49-B58EE4E88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021" y="-19295"/>
            <a:ext cx="8423108" cy="68772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555E053-40B2-4BB5-B9D1-5F96A8C7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598" y="5574722"/>
            <a:ext cx="3550402" cy="12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637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597F16F-00F0-41A8-B1BF-3A5F556E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704215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56A040C2-7A8F-4E49-BDF0-0F8CF2E22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473" y="1371600"/>
            <a:ext cx="9717559" cy="47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191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30610" y="53538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b="1" dirty="0" err="1">
                <a:solidFill>
                  <a:schemeClr val="tx1"/>
                </a:solidFill>
              </a:rPr>
              <a:t>stl</a:t>
            </a:r>
            <a:r>
              <a:rPr lang="zh-CN" altLang="en-US" sz="5400" b="1" dirty="0">
                <a:solidFill>
                  <a:schemeClr val="tx1"/>
                </a:solidFill>
              </a:rPr>
              <a:t>之队列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73" y="727982"/>
            <a:ext cx="92106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3219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4 </a:t>
            </a:r>
            <a:r>
              <a:rPr lang="zh-CN" altLang="en-US" sz="6000" dirty="0">
                <a:latin typeface="Microsoft YaHei UI" panose="020B0503020204020204" pitchFamily="34" charset="-122"/>
              </a:rPr>
              <a:t>骑士林克的怜悯</a:t>
            </a:r>
            <a:r>
              <a:rPr lang="en-US" altLang="zh-CN" sz="6000" dirty="0">
                <a:latin typeface="Microsoft YaHei UI" panose="020B0503020204020204" pitchFamily="34" charset="-122"/>
              </a:rPr>
              <a:t>(2)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73" y="274637"/>
            <a:ext cx="8460628" cy="50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147328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骑士林克的怜悯</a:t>
            </a:r>
            <a:r>
              <a:rPr lang="en-US" altLang="zh-CN" sz="4400" dirty="0">
                <a:latin typeface="Microsoft YaHei UI" panose="020B0503020204020204" pitchFamily="34" charset="-122"/>
              </a:rPr>
              <a:t>(2)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83531"/>
            <a:ext cx="10672554" cy="43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59162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614" y="218720"/>
            <a:ext cx="10156220" cy="824549"/>
          </a:xfrm>
        </p:spPr>
        <p:txBody>
          <a:bodyPr/>
          <a:lstStyle/>
          <a:p>
            <a:r>
              <a:rPr lang="zh-CN" altLang="en-US" sz="3600" dirty="0"/>
              <a:t>请问，</a:t>
            </a:r>
            <a:r>
              <a:rPr lang="en-US" altLang="zh-CN" sz="3600" dirty="0"/>
              <a:t>2D</a:t>
            </a:r>
            <a:r>
              <a:rPr lang="zh-CN" altLang="en-US" sz="3600" dirty="0"/>
              <a:t>骑士要偷袭守护者，至少要跳多少次？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80" y="1483518"/>
            <a:ext cx="4269770" cy="5052807"/>
          </a:xfrm>
          <a:prstGeom prst="rect">
            <a:avLst/>
          </a:prstGeom>
        </p:spPr>
      </p:pic>
      <p:pic>
        <p:nvPicPr>
          <p:cNvPr id="3074" name="Picture 2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4" y="1483518"/>
            <a:ext cx="4713288" cy="505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562927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个方向的</a:t>
            </a:r>
            <a:r>
              <a:rPr lang="en-US" altLang="zh-CN" dirty="0"/>
              <a:t>BFS,</a:t>
            </a:r>
            <a:r>
              <a:rPr lang="zh-CN" altLang="en-US" dirty="0"/>
              <a:t>有终点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83AB05D2-D0CC-4963-8EF6-72F4FCB61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1" y="1106435"/>
            <a:ext cx="5450870" cy="1588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8B17DF7-C157-4704-B78D-7FB521C7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33" y="1915177"/>
            <a:ext cx="6680534" cy="49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049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30E1E2C-2BFF-4284-8880-82FDE913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搜索方向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C8CEE914-C090-4560-BA79-D9B33755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835" y="1966286"/>
            <a:ext cx="11493598" cy="25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3842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7D822A0-8467-4D44-B4A4-15D6C49D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广搜从起点</a:t>
            </a:r>
            <a:r>
              <a:rPr lang="en-US" altLang="zh-CN" dirty="0"/>
              <a:t>start</a:t>
            </a:r>
            <a:r>
              <a:rPr lang="zh-CN" altLang="en-US" dirty="0"/>
              <a:t>到</a:t>
            </a:r>
            <a:r>
              <a:rPr lang="en-US" altLang="zh-CN" dirty="0"/>
              <a:t>end</a:t>
            </a:r>
            <a:r>
              <a:rPr lang="zh-CN" altLang="en-US" dirty="0"/>
              <a:t>的最短路径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EB11A653-8AAF-4106-94F3-FEB4FB191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44529"/>
            <a:ext cx="9648127" cy="51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730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BDA2370-B8AB-4429-9802-03A9BDF9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套用</a:t>
            </a:r>
            <a:r>
              <a:rPr lang="en-US" altLang="zh-CN" dirty="0"/>
              <a:t>BFS</a:t>
            </a:r>
            <a:r>
              <a:rPr lang="zh-CN" altLang="en-US" dirty="0"/>
              <a:t>，尝试</a:t>
            </a:r>
            <a:r>
              <a:rPr lang="en-US" altLang="zh-CN" dirty="0"/>
              <a:t>8</a:t>
            </a:r>
            <a:r>
              <a:rPr lang="zh-CN" altLang="en-US" dirty="0"/>
              <a:t>个搜索方向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208BFA64-4E11-4F88-88E4-30C406F88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81263"/>
            <a:ext cx="9892860" cy="47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048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779AF9D4-68D8-421D-8064-43C64B2B1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47" y="0"/>
            <a:ext cx="9496926" cy="69051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CC8D93E-BB3B-4065-B453-57FAF3695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678" y="5259804"/>
            <a:ext cx="2694322" cy="160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405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读入输入数据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AD6FF3A5-8E42-48A9-AF63-5E67D861E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61949"/>
            <a:ext cx="10516385" cy="40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5207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4689C40-BE91-4891-81A8-017CA2A4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寻找起点和终点的坐标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EAC38D68-7097-44CE-BFDE-3B97F7138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54560"/>
            <a:ext cx="7680723" cy="54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66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92038" y="5705494"/>
            <a:ext cx="10809033" cy="760620"/>
          </a:xfrm>
        </p:spPr>
        <p:txBody>
          <a:bodyPr/>
          <a:lstStyle/>
          <a:p>
            <a:pPr algn="ctr"/>
            <a:r>
              <a:rPr lang="zh-CN" altLang="en-US" dirty="0"/>
              <a:t>先进先出</a:t>
            </a:r>
            <a:r>
              <a:rPr lang="en-US" altLang="zh-CN" dirty="0"/>
              <a:t>(First In First Out)</a:t>
            </a:r>
            <a:endParaRPr lang="zh-CN" altLang="en-US" dirty="0"/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451698" y="131331"/>
            <a:ext cx="1080903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队列</a:t>
            </a:r>
            <a:r>
              <a:rPr lang="en-US" altLang="zh-CN" dirty="0"/>
              <a:t>(FIFO)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6371"/>
          <a:stretch/>
        </p:blipFill>
        <p:spPr>
          <a:xfrm>
            <a:off x="292038" y="1142318"/>
            <a:ext cx="3744745" cy="43767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633" y="1158646"/>
            <a:ext cx="3752875" cy="43440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71" y="1125988"/>
            <a:ext cx="3710173" cy="436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1793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41"/>
          <a:stretch/>
        </p:blipFill>
        <p:spPr>
          <a:xfrm>
            <a:off x="645131" y="1257300"/>
            <a:ext cx="943232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75597"/>
      </p:ext>
    </p:extLst>
  </p:cSld>
  <p:clrMapOvr>
    <a:masterClrMapping/>
  </p:clrMapOvr>
  <p:transition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635" y="237770"/>
            <a:ext cx="9404723" cy="947218"/>
          </a:xfrm>
        </p:spPr>
        <p:txBody>
          <a:bodyPr/>
          <a:lstStyle/>
          <a:p>
            <a:pPr algn="ctr"/>
            <a:r>
              <a:rPr lang="en-US" altLang="zh-CN" sz="4000" dirty="0" smtClean="0"/>
              <a:t>Day9 </a:t>
            </a:r>
            <a:r>
              <a:rPr lang="zh-CN" altLang="en-US" sz="4000" dirty="0" smtClean="0"/>
              <a:t>必做题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010A302-42C4-4907-AB5E-2C972911C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6" r="33105"/>
          <a:stretch/>
        </p:blipFill>
        <p:spPr>
          <a:xfrm>
            <a:off x="3501877" y="1695177"/>
            <a:ext cx="4114800" cy="38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217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7302" y="5721822"/>
            <a:ext cx="10809033" cy="854679"/>
          </a:xfrm>
        </p:spPr>
        <p:txBody>
          <a:bodyPr/>
          <a:lstStyle/>
          <a:p>
            <a:r>
              <a:rPr lang="en-US" altLang="zh-CN" dirty="0"/>
              <a:t>Empty()=true   push(blue)   	push(green)</a:t>
            </a:r>
            <a:endParaRPr lang="zh-CN" altLang="en-US" dirty="0"/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451698" y="131331"/>
            <a:ext cx="1080903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队列</a:t>
            </a:r>
            <a:endParaRPr lang="en-US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5808"/>
          <a:stretch/>
        </p:blipFill>
        <p:spPr>
          <a:xfrm>
            <a:off x="451698" y="1245054"/>
            <a:ext cx="3468554" cy="380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3" y="1245053"/>
            <a:ext cx="3392715" cy="3816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85" y="1245053"/>
            <a:ext cx="3454967" cy="38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4673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7301" y="5419043"/>
            <a:ext cx="10809033" cy="854679"/>
          </a:xfrm>
        </p:spPr>
        <p:txBody>
          <a:bodyPr/>
          <a:lstStyle/>
          <a:p>
            <a:r>
              <a:rPr lang="en-US" altLang="zh-CN" dirty="0"/>
              <a:t>Push(red)         Pop()   	            Pop()</a:t>
            </a:r>
            <a:endParaRPr lang="zh-CN" altLang="en-US" dirty="0"/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451698" y="131331"/>
            <a:ext cx="1080903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队列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01" y="1245052"/>
            <a:ext cx="3484565" cy="38848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79" y="1245052"/>
            <a:ext cx="3379477" cy="3886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b="4108"/>
          <a:stretch/>
        </p:blipFill>
        <p:spPr>
          <a:xfrm>
            <a:off x="7711568" y="1245053"/>
            <a:ext cx="3391861" cy="386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907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476</Words>
  <Application>Microsoft Office PowerPoint</Application>
  <PresentationFormat>宽屏</PresentationFormat>
  <Paragraphs>85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Microsoft YaHei UI</vt:lpstr>
      <vt:lpstr>宋体</vt:lpstr>
      <vt:lpstr>微软雅黑</vt:lpstr>
      <vt:lpstr>Arial</vt:lpstr>
      <vt:lpstr>Calibri</vt:lpstr>
      <vt:lpstr>Century Gothic</vt:lpstr>
      <vt:lpstr>Wingdings 3</vt:lpstr>
      <vt:lpstr>离子</vt:lpstr>
      <vt:lpstr>PowerPoint 演示文稿</vt:lpstr>
      <vt:lpstr>C++小课堂</vt:lpstr>
      <vt:lpstr>stl 之 pair</vt:lpstr>
      <vt:lpstr>pair</vt:lpstr>
      <vt:lpstr>pair的用法</vt:lpstr>
      <vt:lpstr>stl之队列</vt:lpstr>
      <vt:lpstr>先进先出(First In First Out)</vt:lpstr>
      <vt:lpstr>Empty()=true   push(blue)    push(green)</vt:lpstr>
      <vt:lpstr>Push(red)         Pop()                Pop()</vt:lpstr>
      <vt:lpstr>STL中的队列容器queue</vt:lpstr>
      <vt:lpstr>queue的用法</vt:lpstr>
      <vt:lpstr>queue的用法</vt:lpstr>
      <vt:lpstr>queue的用法</vt:lpstr>
      <vt:lpstr>Pair的定义与使用小技巧</vt:lpstr>
      <vt:lpstr>queue&lt;PII&gt;的定义与使用小技巧</vt:lpstr>
      <vt:lpstr>广度优先搜索BFS</vt:lpstr>
      <vt:lpstr>何为广度优先搜索？</vt:lpstr>
      <vt:lpstr>广度优先搜索：起点A</vt:lpstr>
      <vt:lpstr>A的邻接顶点入队; visited[A] 标记为true</vt:lpstr>
      <vt:lpstr>选择队列顶点front();  选定顶点B</vt:lpstr>
      <vt:lpstr>B的邻接顶点入队; visited[B] 设为true</vt:lpstr>
      <vt:lpstr>顶点移动到C；    C的邻接顶点入队; </vt:lpstr>
      <vt:lpstr>visited[C] 标记为true；重复以上步骤</vt:lpstr>
      <vt:lpstr>PowerPoint 演示文稿</vt:lpstr>
      <vt:lpstr>抵达终点G！</vt:lpstr>
      <vt:lpstr>广度优先搜索</vt:lpstr>
      <vt:lpstr>BFS算法模板(参考Y总)</vt:lpstr>
      <vt:lpstr>PowerPoint 演示文稿</vt:lpstr>
      <vt:lpstr>例题1 净化迷雾森林(广搜)</vt:lpstr>
      <vt:lpstr>例题2 净化迷雾森林(BFS解法)</vt:lpstr>
      <vt:lpstr>输入输出的编码转换</vt:lpstr>
      <vt:lpstr>bfs算法广搜(无需回溯)</vt:lpstr>
      <vt:lpstr>广搜代码（参考Y总)</vt:lpstr>
      <vt:lpstr>使用queue&lt;PII&gt;</vt:lpstr>
      <vt:lpstr>向四个方向的广搜</vt:lpstr>
      <vt:lpstr>记录林克的起点</vt:lpstr>
      <vt:lpstr>Accept</vt:lpstr>
      <vt:lpstr>例题2 波克布林的巡逻范围</vt:lpstr>
      <vt:lpstr>Bokoblin的巡逻范围</vt:lpstr>
      <vt:lpstr>格子x,y坐标的数位之和必须小于K</vt:lpstr>
      <vt:lpstr>求数位和函数get_int_sum的设计</vt:lpstr>
      <vt:lpstr>求坐标的数位和函数get_pair_sum</vt:lpstr>
      <vt:lpstr>广搜的判定函数与队列的数据结构</vt:lpstr>
      <vt:lpstr>参考代码：BFS+计数</vt:lpstr>
      <vt:lpstr>BFS+数位和是否越界的判定</vt:lpstr>
      <vt:lpstr>从4个方向继续把合法的邻接顶点入队</vt:lpstr>
      <vt:lpstr>调用bfs</vt:lpstr>
      <vt:lpstr>Accept</vt:lpstr>
      <vt:lpstr>例题3 加农的入侵</vt:lpstr>
      <vt:lpstr>加农的入侵</vt:lpstr>
      <vt:lpstr>标准的广度优先搜索扩散方式</vt:lpstr>
      <vt:lpstr>输入输出</vt:lpstr>
      <vt:lpstr>1&lt;= X,Y &lt;=100</vt:lpstr>
      <vt:lpstr>起点坐标start用PII类型存储</vt:lpstr>
      <vt:lpstr>输入输出数据的坐标处理</vt:lpstr>
      <vt:lpstr>8方向搜索的BFS</vt:lpstr>
      <vt:lpstr>套用BFS模板</vt:lpstr>
      <vt:lpstr>PowerPoint 演示文稿</vt:lpstr>
      <vt:lpstr>Accept</vt:lpstr>
      <vt:lpstr>例题4 骑士林克的怜悯(2)</vt:lpstr>
      <vt:lpstr>骑士林克的怜悯(2)</vt:lpstr>
      <vt:lpstr>请问，2D骑士要偷袭守护者，至少要跳多少次？</vt:lpstr>
      <vt:lpstr>8个方向的BFS,有终点</vt:lpstr>
      <vt:lpstr>搜索方向</vt:lpstr>
      <vt:lpstr>广搜从起点start到end的最短路径</vt:lpstr>
      <vt:lpstr>套用BFS，尝试8个搜索方向</vt:lpstr>
      <vt:lpstr>PowerPoint 演示文稿</vt:lpstr>
      <vt:lpstr>读入输入数据</vt:lpstr>
      <vt:lpstr>寻找起点和终点的坐标</vt:lpstr>
      <vt:lpstr>Accept</vt:lpstr>
      <vt:lpstr>Day9 必做题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2021-06-24T08:57:58Z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